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1F4D"/>
        </a:solidFill>
        <a:effectLst/>
      </p:bgPr>
    </p:bg>
    <p:spTree>
      <p:nvGrpSpPr>
        <p:cNvPr id="1" name=""/>
        <p:cNvGrpSpPr/>
        <p:nvPr/>
      </p:nvGrpSpPr>
      <p:grpSpPr/>
      <p:sp>
        <p:nvSpPr>
          <p:cNvPr id="2" name="TextBox 1"/>
          <p:cNvSpPr txBox="1"/>
          <p:nvPr/>
        </p:nvSpPr>
        <p:spPr>
          <a:xfrm>
            <a:off x="609904" y="1280160"/>
            <a:ext cx="10332720" cy="2743200"/>
          </a:xfrm>
          <a:prstGeom prst="rect">
            <a:avLst/>
          </a:prstGeom>
          <a:noFill/>
        </p:spPr>
        <p:txBody>
          <a:bodyPr wrap="square">
            <a:spAutoFit/>
          </a:bodyPr>
          <a:lstStyle/>
          <a:p>
            <a:pPr>
              <a:defRPr sz="4800">
                <a:solidFill>
                  <a:srgbClr val="FFFFFF"/>
                </a:solidFill>
                <a:latin typeface="Newsreader"/>
              </a:defRPr>
            </a:pPr>
            <a:r>
              <a:t>Advisory for restaurant groups, powered by AI agents.</a:t>
            </a:r>
          </a:p>
        </p:txBody>
      </p:sp>
      <p:pic>
        <p:nvPicPr>
          <p:cNvPr id="3" name="Picture 2" descr="fourwall-endorsed-member-of-reversed@2x.png"/>
          <p:cNvPicPr>
            <a:picLocks noChangeAspect="1"/>
          </p:cNvPicPr>
          <p:nvPr/>
        </p:nvPicPr>
        <p:blipFill>
          <a:blip r:embed="rId2"/>
          <a:stretch>
            <a:fillRect/>
          </a:stretch>
        </p:blipFill>
        <p:spPr>
          <a:xfrm>
            <a:off x="609904" y="5577840"/>
            <a:ext cx="3657600" cy="701040"/>
          </a:xfrm>
          <a:prstGeom prst="rect">
            <a:avLst/>
          </a:prstGeom>
        </p:spPr>
      </p:pic>
      <p:sp>
        <p:nvSpPr>
          <p:cNvPr id="4" name="TextBox 3"/>
          <p:cNvSpPr txBox="1"/>
          <p:nvPr/>
        </p:nvSpPr>
        <p:spPr>
          <a:xfrm>
            <a:off x="9692640" y="5943600"/>
            <a:ext cx="1828800" cy="365760"/>
          </a:xfrm>
          <a:prstGeom prst="rect">
            <a:avLst/>
          </a:prstGeom>
          <a:noFill/>
        </p:spPr>
        <p:txBody>
          <a:bodyPr wrap="none">
            <a:spAutoFit/>
          </a:bodyPr>
          <a:lstStyle/>
          <a:p>
            <a:pPr>
              <a:defRPr sz="1400">
                <a:solidFill>
                  <a:srgbClr val="FFFFFF"/>
                </a:solidFill>
              </a:defRPr>
            </a:pPr>
            <a:r>
              <a:t>fourwall.app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F1F4D"/>
        </a:solidFill>
        <a:effectLst/>
      </p:bgPr>
    </p:bg>
    <p:spTree>
      <p:nvGrpSpPr>
        <p:cNvPr id="1" name=""/>
        <p:cNvGrpSpPr/>
        <p:nvPr/>
      </p:nvGrpSpPr>
      <p:grpSpPr/>
      <p:sp>
        <p:nvSpPr>
          <p:cNvPr id="2" name="TextBox 1"/>
          <p:cNvSpPr txBox="1"/>
          <p:nvPr/>
        </p:nvSpPr>
        <p:spPr>
          <a:xfrm>
            <a:off x="609904" y="1280160"/>
            <a:ext cx="10332720" cy="2743200"/>
          </a:xfrm>
          <a:prstGeom prst="rect">
            <a:avLst/>
          </a:prstGeom>
          <a:noFill/>
        </p:spPr>
        <p:txBody>
          <a:bodyPr wrap="square">
            <a:spAutoFit/>
          </a:bodyPr>
          <a:lstStyle/>
          <a:p>
            <a:pPr>
              <a:defRPr sz="4800">
                <a:solidFill>
                  <a:srgbClr val="FFFFFF"/>
                </a:solidFill>
                <a:latin typeface="Newsreader"/>
              </a:defRPr>
            </a:pPr>
            <a:r>
              <a:t>AI agents in your back office, every day.</a:t>
            </a:r>
          </a:p>
        </p:txBody>
      </p:sp>
      <p:pic>
        <p:nvPicPr>
          <p:cNvPr id="3" name="Picture 2" descr="fourwall-endorsed-member-of-reversed@2x.png"/>
          <p:cNvPicPr>
            <a:picLocks noChangeAspect="1"/>
          </p:cNvPicPr>
          <p:nvPr/>
        </p:nvPicPr>
        <p:blipFill>
          <a:blip r:embed="rId2"/>
          <a:stretch>
            <a:fillRect/>
          </a:stretch>
        </p:blipFill>
        <p:spPr>
          <a:xfrm>
            <a:off x="609904" y="5577840"/>
            <a:ext cx="3657600" cy="701040"/>
          </a:xfrm>
          <a:prstGeom prst="rect">
            <a:avLst/>
          </a:prstGeom>
        </p:spPr>
      </p:pic>
      <p:sp>
        <p:nvSpPr>
          <p:cNvPr id="4" name="TextBox 3"/>
          <p:cNvSpPr txBox="1"/>
          <p:nvPr/>
        </p:nvSpPr>
        <p:spPr>
          <a:xfrm>
            <a:off x="9692640" y="5943600"/>
            <a:ext cx="1828800" cy="365760"/>
          </a:xfrm>
          <a:prstGeom prst="rect">
            <a:avLst/>
          </a:prstGeom>
          <a:noFill/>
        </p:spPr>
        <p:txBody>
          <a:bodyPr wrap="none">
            <a:spAutoFit/>
          </a:bodyPr>
          <a:lstStyle/>
          <a:p>
            <a:pPr>
              <a:defRPr sz="1400">
                <a:solidFill>
                  <a:srgbClr val="FFFFFF"/>
                </a:solidFill>
              </a:defRPr>
            </a:pPr>
            <a:r>
              <a:t>fourwall.app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09904" y="1280160"/>
            <a:ext cx="10332720" cy="2743200"/>
          </a:xfrm>
          <a:prstGeom prst="rect">
            <a:avLst/>
          </a:prstGeom>
          <a:noFill/>
        </p:spPr>
        <p:txBody>
          <a:bodyPr wrap="square">
            <a:spAutoFit/>
          </a:bodyPr>
          <a:lstStyle/>
          <a:p>
            <a:pPr>
              <a:defRPr sz="4800">
                <a:solidFill>
                  <a:srgbClr val="0F1F4D"/>
                </a:solidFill>
                <a:latin typeface="Newsreader"/>
              </a:defRPr>
            </a:pPr>
            <a:r>
              <a:t>Eight jobs the agents do, every day.</a:t>
            </a:r>
          </a:p>
        </p:txBody>
      </p:sp>
      <p:pic>
        <p:nvPicPr>
          <p:cNvPr id="3" name="Picture 2" descr="fourwall-endorsed-member-of@2x.png"/>
          <p:cNvPicPr>
            <a:picLocks noChangeAspect="1"/>
          </p:cNvPicPr>
          <p:nvPr/>
        </p:nvPicPr>
        <p:blipFill>
          <a:blip r:embed="rId2"/>
          <a:stretch>
            <a:fillRect/>
          </a:stretch>
        </p:blipFill>
        <p:spPr>
          <a:xfrm>
            <a:off x="609904" y="5577840"/>
            <a:ext cx="3657600" cy="701040"/>
          </a:xfrm>
          <a:prstGeom prst="rect">
            <a:avLst/>
          </a:prstGeom>
        </p:spPr>
      </p:pic>
      <p:sp>
        <p:nvSpPr>
          <p:cNvPr id="4" name="TextBox 3"/>
          <p:cNvSpPr txBox="1"/>
          <p:nvPr/>
        </p:nvSpPr>
        <p:spPr>
          <a:xfrm>
            <a:off x="9692640" y="5943600"/>
            <a:ext cx="1828800" cy="365760"/>
          </a:xfrm>
          <a:prstGeom prst="rect">
            <a:avLst/>
          </a:prstGeom>
          <a:noFill/>
        </p:spPr>
        <p:txBody>
          <a:bodyPr wrap="none">
            <a:spAutoFit/>
          </a:bodyPr>
          <a:lstStyle/>
          <a:p>
            <a:pPr>
              <a:defRPr sz="1400">
                <a:solidFill>
                  <a:srgbClr val="0F1F4D"/>
                </a:solidFill>
              </a:defRPr>
            </a:pPr>
            <a:r>
              <a:t>fourwall.app</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09904" y="1280160"/>
            <a:ext cx="10332720" cy="2743200"/>
          </a:xfrm>
          <a:prstGeom prst="rect">
            <a:avLst/>
          </a:prstGeom>
          <a:noFill/>
        </p:spPr>
        <p:txBody>
          <a:bodyPr wrap="square">
            <a:spAutoFit/>
          </a:bodyPr>
          <a:lstStyle/>
          <a:p>
            <a:pPr>
              <a:defRPr sz="4800">
                <a:solidFill>
                  <a:srgbClr val="0F1F4D"/>
                </a:solidFill>
                <a:latin typeface="Newsreader"/>
              </a:defRPr>
            </a:pPr>
            <a:r>
              <a:t>How we work</a:t>
            </a:r>
          </a:p>
        </p:txBody>
      </p:sp>
      <p:pic>
        <p:nvPicPr>
          <p:cNvPr id="3" name="Picture 2" descr="fourwall-endorsed-member-of@2x.png"/>
          <p:cNvPicPr>
            <a:picLocks noChangeAspect="1"/>
          </p:cNvPicPr>
          <p:nvPr/>
        </p:nvPicPr>
        <p:blipFill>
          <a:blip r:embed="rId2"/>
          <a:stretch>
            <a:fillRect/>
          </a:stretch>
        </p:blipFill>
        <p:spPr>
          <a:xfrm>
            <a:off x="609904" y="5577840"/>
            <a:ext cx="3657600" cy="701040"/>
          </a:xfrm>
          <a:prstGeom prst="rect">
            <a:avLst/>
          </a:prstGeom>
        </p:spPr>
      </p:pic>
      <p:sp>
        <p:nvSpPr>
          <p:cNvPr id="4" name="TextBox 3"/>
          <p:cNvSpPr txBox="1"/>
          <p:nvPr/>
        </p:nvSpPr>
        <p:spPr>
          <a:xfrm>
            <a:off x="9692640" y="5943600"/>
            <a:ext cx="1828800" cy="365760"/>
          </a:xfrm>
          <a:prstGeom prst="rect">
            <a:avLst/>
          </a:prstGeom>
          <a:noFill/>
        </p:spPr>
        <p:txBody>
          <a:bodyPr wrap="none">
            <a:spAutoFit/>
          </a:bodyPr>
          <a:lstStyle/>
          <a:p>
            <a:pPr>
              <a:defRPr sz="1400">
                <a:solidFill>
                  <a:srgbClr val="0F1F4D"/>
                </a:solidFill>
              </a:defRPr>
            </a:pPr>
            <a:r>
              <a:t>fourwall.app</a:t>
            </a:r>
          </a:p>
        </p:txBody>
      </p:sp>
      <p:sp>
        <p:nvSpPr>
          <p:cNvPr id="5" name="TextBox 4"/>
          <p:cNvSpPr txBox="1"/>
          <p:nvPr/>
        </p:nvSpPr>
        <p:spPr>
          <a:xfrm>
            <a:off x="609904" y="2834640"/>
            <a:ext cx="10332720" cy="2468880"/>
          </a:xfrm>
          <a:prstGeom prst="rect">
            <a:avLst/>
          </a:prstGeom>
          <a:noFill/>
        </p:spPr>
        <p:txBody>
          <a:bodyPr wrap="square">
            <a:spAutoFit/>
          </a:bodyPr>
          <a:lstStyle/>
          <a:p>
            <a:pPr>
              <a:defRPr sz="2000">
                <a:solidFill>
                  <a:srgbClr val="111827"/>
                </a:solidFill>
                <a:latin typeface="Inter"/>
              </a:defRPr>
            </a:pPr>
            <a:r>
              <a:t>Fourwall is a technology and management-advisory company and is not a licensed public accounting firm. We do not provide accounting, bookkeeping, audit, review, tax or zakat services. Clients remain responsible for their books, financial statements and filings. Licensed services are available through independent licensed firms. Fourwall is a member of Accord Partners.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